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7" r:id="rId2"/>
  </p:sldMasterIdLst>
  <p:notesMasterIdLst>
    <p:notesMasterId r:id="rId26"/>
  </p:notesMasterIdLst>
  <p:sldIdLst>
    <p:sldId id="257" r:id="rId3"/>
    <p:sldId id="280" r:id="rId4"/>
    <p:sldId id="279" r:id="rId5"/>
    <p:sldId id="277" r:id="rId6"/>
    <p:sldId id="285" r:id="rId7"/>
    <p:sldId id="281" r:id="rId8"/>
    <p:sldId id="282" r:id="rId9"/>
    <p:sldId id="288" r:id="rId10"/>
    <p:sldId id="290" r:id="rId11"/>
    <p:sldId id="283" r:id="rId12"/>
    <p:sldId id="284" r:id="rId13"/>
    <p:sldId id="261" r:id="rId14"/>
    <p:sldId id="286" r:id="rId15"/>
    <p:sldId id="263" r:id="rId16"/>
    <p:sldId id="264" r:id="rId17"/>
    <p:sldId id="265" r:id="rId18"/>
    <p:sldId id="266" r:id="rId19"/>
    <p:sldId id="268" r:id="rId20"/>
    <p:sldId id="272" r:id="rId21"/>
    <p:sldId id="273" r:id="rId22"/>
    <p:sldId id="289" r:id="rId23"/>
    <p:sldId id="276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C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08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6DF9F31-3DA2-4EF1-8DDA-9A542235BABE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807ADE-A594-4469-A8D4-C8754C4DC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" name="Picture 2" descr="C:\Users\Компас\Desktop\принцессы феечки  пони\феечки 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595688"/>
            <a:ext cx="21605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блестки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742CB5F-EC3C-4973-AD1F-07CC1A5809D3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632F0B-9ED3-4ED6-B27C-C0D65BB78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C7E5-9D5B-4FA0-B38B-29588C7A3012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41DE-D5C6-48BA-B8FD-F258D14E8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A3A0-0BDD-44FC-8F09-B9B84108FE73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79B6-46A4-41BF-9AF3-7DEBBE7E1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AF38E-C402-4731-A188-1130FDA672C3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EEB0967-8D8C-4DA7-80E2-BAA97BEA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BB30-900E-4B8C-95CD-E9C6AFC68040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3F03-B7BA-4902-A2E6-AD4579240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49B5-793D-467E-B279-680FFC91676C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EC97-1BE5-409D-8DA1-B758AF45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8317-2DEC-45E9-BBF9-0951087CED7F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E1E5-8DE7-49BD-8383-88F61E163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4AA7-D3BE-4FBB-9D1D-26CBA93D06EB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55F0A-B3C0-46FD-B7D6-F5B9B40C9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BDBC-9D39-4E88-BE71-8A1594B2110B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0766-41D0-4B92-9104-169CE7AC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017E3-7E05-432F-B180-96FBC54D3BD6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BA59-EB7D-4B32-BAD3-33DC492B3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DE9E-FA23-4730-9AE8-E0B95ABC7BC3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C103-74DE-46D3-BD2E-543D5DB59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5969-BBDA-4D25-979A-DA0E04CD30B7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7F08-6EB3-4EC4-B0FA-F9D433DB5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A315-2887-4EA3-9E4F-545AD2DD5CA2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1FED-D3BC-42F3-BF22-695B6AC38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4A90-1613-41FE-B30E-68771B18D561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ECBC-B3AB-4DA5-B8D8-E5A6AA17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0BF8-73AA-4506-8EE3-B75CC518D6B9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DCDE-0FC9-4B7B-9319-45A83A28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F414-3FD7-4342-BB22-802E84747B21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F14C-23CC-4201-8EBB-8DBE3CFE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FD70-953F-4FD8-AB50-D0554A0C2A9F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E0F5-910E-467E-B85B-40BFA4B3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B683-B500-4567-886D-3BB24768BC3D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8ACC-8827-4283-BB7C-D1927134B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25E1-497B-426A-B6C3-1BB86893D8AF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3951-2F45-41CB-A9D2-225363D84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8407-69E9-4E41-ABE8-45AEFCE1C9BD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FDEE-0CED-439A-815B-7FF4D2EEA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BDCC-0C59-4B37-8A17-F74BA61ECD77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9054-28CC-41D4-926F-E18495B8C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732B-727B-465C-8EAB-CE7A607B1B99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C25D-E5C1-465C-BD93-5D10261B9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fld id="{94EBD231-9ADF-4FAD-84B4-62A916DDDF09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903009-A5ED-4100-B07B-054ADC9E0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8" name="Picture 2" descr="C:\Users\Компас\Desktop\принцессы феечки  пони\феечки 1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3595688"/>
            <a:ext cx="21605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6" descr="блестки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fld id="{653DE9F5-99BA-4710-AED4-25C44B6A8CBD}" type="datetimeFigureOut">
              <a:rPr lang="ru-RU"/>
              <a:pPr>
                <a:defRPr/>
              </a:pPr>
              <a:t>29.01.2025</a:t>
            </a:fld>
            <a:endParaRPr lang="ru-RU"/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51B0FF-9CE0-483E-A2B1-4837E2E05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0" y="152400"/>
            <a:ext cx="8839200" cy="1655763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Муниципальное 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казенное </a:t>
            </a: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дошкольное образовательное учреждение 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«Детский сад комбинированного вида № </a:t>
            </a: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2 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«Солнышко»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\</a:t>
            </a:r>
            <a:endParaRPr lang="ru-RU" sz="1800" dirty="0">
              <a:solidFill>
                <a:schemeClr val="accent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>
              <a:latin typeface="Arial" charset="0"/>
            </a:endParaRPr>
          </a:p>
        </p:txBody>
      </p:sp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7056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accent2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 err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Фольгопластика</a:t>
            </a:r>
            <a:r>
              <a:rPr lang="ru-RU" sz="40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, как один из видов художественного творчества»</a:t>
            </a:r>
            <a:endParaRPr lang="ru-RU" sz="1600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endParaRPr lang="ru-RU" sz="3600" kern="10" dirty="0">
              <a:ln w="9525">
                <a:round/>
                <a:headEnd/>
                <a:tailEnd/>
              </a:ln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651827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C46"/>
                </a:solidFill>
              </a:rPr>
              <a:t>Воспитатель: Заргарова М.Г.</a:t>
            </a:r>
          </a:p>
        </p:txBody>
      </p:sp>
      <p:pic>
        <p:nvPicPr>
          <p:cNvPr id="26628" name="Picture 2" descr="C:\Users\user\Desktop\IMG-20230320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0"/>
            <a:ext cx="34321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Фольгопластика </a:t>
            </a:r>
            <a:r>
              <a:rPr lang="ru-RU" sz="2400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это синтез разных видов изобразительной деятельности</a:t>
            </a: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аппликация, экспериментирование, конструирование из фольги.</a:t>
            </a:r>
            <a:r>
              <a:rPr lang="ru-RU" sz="2400" b="1" smtClean="0">
                <a:solidFill>
                  <a:schemeClr val="accent2"/>
                </a:solidFill>
              </a:rPr>
              <a:t/>
            </a:r>
            <a:br>
              <a:rPr lang="ru-RU" sz="2400" b="1" smtClean="0">
                <a:solidFill>
                  <a:schemeClr val="accent2"/>
                </a:solidFill>
              </a:rPr>
            </a:br>
            <a:endParaRPr lang="ru-RU" sz="2400" b="1" smtClean="0"/>
          </a:p>
        </p:txBody>
      </p:sp>
      <p:pic>
        <p:nvPicPr>
          <p:cNvPr id="35843" name="Picture 2" descr="C:\Users\user\Desktop\фото для симфонии\IMG-20230316-WA0030.jpg"/>
          <p:cNvPicPr>
            <a:picLocks noChangeAspect="1" noChangeArrowheads="1"/>
          </p:cNvPicPr>
          <p:nvPr/>
        </p:nvPicPr>
        <p:blipFill>
          <a:blip r:embed="rId2"/>
          <a:srcRect l="8615" t="1555" r="9964" b="6026"/>
          <a:stretch>
            <a:fillRect/>
          </a:stretch>
        </p:blipFill>
        <p:spPr bwMode="auto">
          <a:xfrm>
            <a:off x="2514600" y="1981200"/>
            <a:ext cx="4484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04800" y="2017713"/>
            <a:ext cx="8650288" cy="4611687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eaLnBrk="1" hangingPunct="1"/>
            <a:r>
              <a:rPr lang="ru-RU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Память;</a:t>
            </a:r>
          </a:p>
          <a:p>
            <a:pPr eaLnBrk="1" hangingPunct="1"/>
            <a:r>
              <a:rPr lang="ru-RU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Восприятие;</a:t>
            </a:r>
          </a:p>
          <a:p>
            <a:pPr eaLnBrk="1" hangingPunct="1"/>
            <a:r>
              <a:rPr lang="ru-RU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Осязание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Админ\Desktop\20250129_142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0"/>
            <a:ext cx="33623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Фольга для декора.</a:t>
            </a:r>
            <a:r>
              <a:rPr lang="ru-RU" sz="3600" b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052513"/>
            <a:ext cx="4089400" cy="5073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z="2800" b="1" smtClean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Фольга активно используется в творчестве и интерьерном украшении.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     С помощью фольги можно украсить цветочные горшки, светильники, интерьеры кухни и ванной комнаты. </a:t>
            </a:r>
          </a:p>
        </p:txBody>
      </p:sp>
      <p:pic>
        <p:nvPicPr>
          <p:cNvPr id="17410" name="Picture 2" descr="http://cdn-nus-1.pinme.ru/tumb/600/photo/47/85/47856f9cb6e69be6eb5decfbdc90267e.jpg"/>
          <p:cNvPicPr>
            <a:picLocks noChangeAspect="1" noChangeArrowheads="1"/>
          </p:cNvPicPr>
          <p:nvPr/>
        </p:nvPicPr>
        <p:blipFill>
          <a:blip r:embed="rId2" cstate="email"/>
          <a:srcRect l="-1612"/>
          <a:stretch>
            <a:fillRect/>
          </a:stretch>
        </p:blipFill>
        <p:spPr bwMode="auto">
          <a:xfrm>
            <a:off x="4191000" y="1052736"/>
            <a:ext cx="45365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img1.liveinternet.ru/images/attach/c/3/77/893/77893715_large_untitl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840669"/>
            <a:ext cx="4176464" cy="301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</a:rPr>
              <a:t>Приемы работы с фольгой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800600"/>
          </a:xfrm>
        </p:spPr>
        <p:txBody>
          <a:bodyPr/>
          <a:lstStyle/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разрывание</a:t>
            </a:r>
            <a:endParaRPr lang="ru-RU" sz="2400" smtClean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сминание</a:t>
            </a:r>
            <a:endParaRPr lang="ru-RU" sz="2400" smtClean="0">
              <a:solidFill>
                <a:schemeClr val="accent2"/>
              </a:solidFill>
              <a:latin typeface="Calibri" pitchFamily="34" charset="0"/>
            </a:endParaRPr>
          </a:p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скручивание в жгут</a:t>
            </a:r>
            <a:endParaRPr lang="ru-RU" sz="2400" smtClean="0">
              <a:solidFill>
                <a:schemeClr val="accent2"/>
              </a:solidFill>
              <a:latin typeface="Calibri" pitchFamily="34" charset="0"/>
            </a:endParaRPr>
          </a:p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скатывание</a:t>
            </a:r>
            <a:endParaRPr lang="ru-RU" sz="2400" smtClean="0">
              <a:solidFill>
                <a:schemeClr val="accent2"/>
              </a:solidFill>
              <a:latin typeface="Calibri" pitchFamily="34" charset="0"/>
            </a:endParaRPr>
          </a:p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скрепление частей</a:t>
            </a:r>
            <a:endParaRPr lang="ru-RU" sz="2400" smtClean="0">
              <a:solidFill>
                <a:schemeClr val="accent2"/>
              </a:solidFill>
              <a:latin typeface="Calibri" pitchFamily="34" charset="0"/>
            </a:endParaRPr>
          </a:p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вырезание</a:t>
            </a:r>
            <a:endParaRPr lang="ru-RU" sz="2400" smtClean="0">
              <a:solidFill>
                <a:schemeClr val="accent2"/>
              </a:solidFill>
              <a:latin typeface="Calibri" pitchFamily="34" charset="0"/>
            </a:endParaRPr>
          </a:p>
          <a:p>
            <a:pPr indent="228600" algn="just" eaLnBrk="1" hangingPunct="1">
              <a:lnSpc>
                <a:spcPts val="28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процарапывание</a:t>
            </a:r>
            <a:endParaRPr lang="ru-RU" sz="240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Админ\Desktop\Screenshot_20250127_193043_Pho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3733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Плетение из фольги – увлекательный вид рукоделия</a:t>
            </a:r>
          </a:p>
        </p:txBody>
      </p:sp>
      <p:pic>
        <p:nvPicPr>
          <p:cNvPr id="19466" name="Picture 10" descr="http://img-fotki.yandex.ru/get/6302/128273656.62c/0_1759c8_30a4e8e0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572000"/>
            <a:ext cx="3713847" cy="211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95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57400"/>
            <a:ext cx="32004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дмин\Desktop\IMG-20250117-WA00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981200"/>
            <a:ext cx="28956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Для работы нам потребуется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1182688" y="2017713"/>
            <a:ext cx="3886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28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алюминиевая фольга</a:t>
            </a:r>
          </a:p>
          <a:p>
            <a:pPr eaLnBrk="1" hangingPunct="1"/>
            <a:r>
              <a:rPr lang="ru-RU" sz="2800" b="1" smtClean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pPr eaLnBrk="1" hangingPunct="1"/>
            <a:r>
              <a:rPr lang="ru-RU" sz="2800" b="1" smtClean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eaLnBrk="1" hangingPunct="1"/>
            <a:r>
              <a:rPr lang="ru-RU" sz="2800" b="1" smtClean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</a:p>
        </p:txBody>
      </p:sp>
      <p:pic>
        <p:nvPicPr>
          <p:cNvPr id="20482" name="Picture 2" descr="http://cs543106.vk.me/v543106489/b79/H2AaIaHfmD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367" y="1833463"/>
            <a:ext cx="4130824" cy="214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cs5.pikabu.ru/images/big_size_comm/2015-11_3/14472084921965396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19600"/>
            <a:ext cx="36591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thumbs.dreamstime.com/z/ruler-pencil-17561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509120"/>
            <a:ext cx="385757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077200" cy="1143000"/>
          </a:xfrm>
        </p:spPr>
        <p:txBody>
          <a:bodyPr anchor="ctr"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4000" smtClean="0">
              <a:solidFill>
                <a:schemeClr val="hlink"/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5108575" cy="4379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smtClean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C:\Users\user\Desktop\фото для симфонии\IMG-20230321-WA0067.jpg"/>
          <p:cNvPicPr>
            <a:picLocks noChangeAspect="1" noChangeArrowheads="1"/>
          </p:cNvPicPr>
          <p:nvPr/>
        </p:nvPicPr>
        <p:blipFill>
          <a:blip r:embed="rId2"/>
          <a:srcRect l="11690" t="15181" r="12366" b="-2704"/>
          <a:stretch>
            <a:fillRect/>
          </a:stretch>
        </p:blipFill>
        <p:spPr bwMode="auto">
          <a:xfrm>
            <a:off x="838200" y="2082800"/>
            <a:ext cx="3708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user\Desktop\фото для симфонии\IMG-20230321-WA0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063750"/>
            <a:ext cx="28019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772400" cy="14620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ШАГ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z="1800" b="1" dirty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800" b="1" dirty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>
                <a:solidFill>
                  <a:srgbClr val="FFFC46"/>
                </a:solidFill>
              </a:rPr>
              <a:t>      </a:t>
            </a:r>
            <a:endParaRPr lang="ru-RU" sz="1800" b="1" dirty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800" b="1" dirty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800" b="1" dirty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800" b="1" dirty="0">
              <a:solidFill>
                <a:srgbClr val="FFFC4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solidFill>
                  <a:srgbClr val="FFFC4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800" dirty="0">
              <a:solidFill>
                <a:srgbClr val="FFFC46"/>
              </a:solidFill>
            </a:endParaRPr>
          </a:p>
        </p:txBody>
      </p:sp>
      <p:pic>
        <p:nvPicPr>
          <p:cNvPr id="43011" name="Picture 2" descr="C:\Users\user\Desktop\фото для симфонии\IMG-20230321-WA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138" y="1828800"/>
            <a:ext cx="24003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C:\Users\user\Desktop\фото для симфонии\IMG-20230321-WA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2632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 anchor="ctr"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Шаг 3 - Лепестки.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4176713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endParaRPr lang="ru-RU" sz="2400" b="1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4035" name="Picture 2" descr="C:\Users\user\Desktop\фото для симфонии\IMG-20230321-WA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52613"/>
            <a:ext cx="2713038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C:\Users\user\Desktop\фото для симфонии\IMG-20230321-WA0058.jpg"/>
          <p:cNvPicPr>
            <a:picLocks noChangeAspect="1" noChangeArrowheads="1"/>
          </p:cNvPicPr>
          <p:nvPr/>
        </p:nvPicPr>
        <p:blipFill>
          <a:blip r:embed="rId3"/>
          <a:srcRect t="9297" b="6311"/>
          <a:stretch>
            <a:fillRect/>
          </a:stretch>
        </p:blipFill>
        <p:spPr bwMode="auto">
          <a:xfrm>
            <a:off x="5029200" y="1852613"/>
            <a:ext cx="31337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Шаг 4 - Лепестки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152400" y="1981200"/>
            <a:ext cx="3733800" cy="5329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mtClean="0"/>
          </a:p>
        </p:txBody>
      </p:sp>
      <p:pic>
        <p:nvPicPr>
          <p:cNvPr id="45059" name="Picture 2" descr="C:\Users\user\Desktop\фото для симфонии\IMG-20230321-WA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27130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Users\user\Desktop\фото для симфонии\IMG-20230321-WA0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74825"/>
            <a:ext cx="2733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</a:rPr>
              <a:t>Один из видов художественного творчества – фольгопластика.</a:t>
            </a:r>
          </a:p>
        </p:txBody>
      </p:sp>
      <p:pic>
        <p:nvPicPr>
          <p:cNvPr id="5" name="Picture 4" descr="http://posudavdom.com/Content/images/23/74620cd9-b0fa-41ca-b1b2-564e03216d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447857"/>
            <a:ext cx="2983968" cy="185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448050"/>
            <a:ext cx="29749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7793038" cy="1462088"/>
          </a:xfrm>
        </p:spPr>
        <p:txBody>
          <a:bodyPr anchor="ctr"/>
          <a:lstStyle/>
          <a:p>
            <a:pPr algn="ctr"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446405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2" descr="C:\Users\user\Desktop\фото для симфонии\IMG-20230321-WA0055.jpg"/>
          <p:cNvPicPr>
            <a:picLocks noChangeAspect="1" noChangeArrowheads="1"/>
          </p:cNvPicPr>
          <p:nvPr/>
        </p:nvPicPr>
        <p:blipFill>
          <a:blip r:embed="rId2"/>
          <a:srcRect l="3304" t="11765" r="3477" b="11768"/>
          <a:stretch>
            <a:fillRect/>
          </a:stretch>
        </p:blipFill>
        <p:spPr bwMode="auto">
          <a:xfrm>
            <a:off x="1219200" y="2133600"/>
            <a:ext cx="26955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C:\Users\user\Desktop\фото для симфонии\IMG-20230321-WA0053.jpg"/>
          <p:cNvPicPr>
            <a:picLocks noChangeAspect="1" noChangeArrowheads="1"/>
          </p:cNvPicPr>
          <p:nvPr/>
        </p:nvPicPr>
        <p:blipFill>
          <a:blip r:embed="rId3"/>
          <a:srcRect t="3508" b="13007"/>
          <a:stretch>
            <a:fillRect/>
          </a:stretch>
        </p:blipFill>
        <p:spPr bwMode="auto">
          <a:xfrm>
            <a:off x="5410200" y="2133600"/>
            <a:ext cx="26479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3" y="1982788"/>
            <a:ext cx="3432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88" y="1797050"/>
            <a:ext cx="43656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459287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</a:pPr>
            <a:r>
              <a:rPr lang="ru-RU" sz="400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творчества немыслимо познание человеком своих сил, способностей, наклонностей; невозможно утверждение самоуважения, чуткого отношения личности к моральному влиянию коллектива.     </a:t>
            </a:r>
          </a:p>
          <a:p>
            <a:pPr algn="ctr" eaLnBrk="1" hangingPunct="1">
              <a:spcBef>
                <a:spcPts val="500"/>
              </a:spcBef>
            </a:pP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В.А.Сухомлинский</a:t>
            </a:r>
            <a:endParaRPr lang="ru-RU" sz="4000" b="1" smtClean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</a:pP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400" smtClean="0">
              <a:solidFill>
                <a:schemeClr val="accent2"/>
              </a:solidFill>
              <a:latin typeface="Calibri" pitchFamily="34" charset="0"/>
              <a:ea typeface="Calibri" pitchFamily="34" charset="0"/>
            </a:endParaRPr>
          </a:p>
          <a:p>
            <a:pPr eaLnBrk="1" hangingPunct="1"/>
            <a:endParaRPr lang="ru-RU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793037" cy="1981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CF01"/>
                </a:solidFill>
                <a:latin typeface="Times New Roman" pitchFamily="18" charset="0"/>
                <a:cs typeface="Times New Roman" pitchFamily="18" charset="0"/>
              </a:rPr>
              <a:t>Цель: Способствовать развитию творческих способностей детей в процессе художественного конструирования с нетрадиционным материалом – </a:t>
            </a:r>
            <a:r>
              <a:rPr lang="ru-RU" sz="2400" b="1" smtClean="0">
                <a:solidFill>
                  <a:srgbClr val="FFCF01"/>
                </a:solidFill>
                <a:latin typeface="Times New Roman" pitchFamily="18" charset="0"/>
                <a:cs typeface="Times New Roman" pitchFamily="18" charset="0"/>
              </a:rPr>
              <a:t>фольгой</a:t>
            </a:r>
            <a:endParaRPr lang="ru-RU" sz="240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0" y="1676400"/>
            <a:ext cx="7659688" cy="4456113"/>
          </a:xfrm>
        </p:spPr>
        <p:txBody>
          <a:bodyPr/>
          <a:lstStyle/>
          <a:p>
            <a:pPr indent="228600" algn="ctr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072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017713"/>
            <a:ext cx="8802688" cy="4764087"/>
          </a:xfrm>
        </p:spPr>
        <p:txBody>
          <a:bodyPr/>
          <a:lstStyle/>
          <a:p>
            <a:pPr indent="0" algn="just" eaLnBrk="1" hangingPunct="1">
              <a:spcBef>
                <a:spcPts val="500"/>
              </a:spcBef>
              <a:buFont typeface="Wingdings" pitchFamily="2" charset="2"/>
              <a:buNone/>
            </a:pP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spcBef>
                <a:spcPts val="500"/>
              </a:spcBef>
            </a:pPr>
            <a:r>
              <a:rPr lang="ru-RU" sz="2000" b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-познакомить детей со свойствами и особенностями фольги в различных изделиях и постараться открыть ее новые возможности;</a:t>
            </a:r>
            <a:endParaRPr lang="ru-RU" sz="2000" b="1" smtClean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spcBef>
                <a:spcPts val="500"/>
              </a:spcBef>
            </a:pPr>
            <a:r>
              <a:rPr lang="ru-RU" sz="2000" b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-познакомить детей с различными техниками работы с фольгой;</a:t>
            </a:r>
            <a:endParaRPr lang="ru-RU" sz="2000" b="1" smtClean="0">
              <a:solidFill>
                <a:schemeClr val="accent2"/>
              </a:solidFill>
              <a:latin typeface="Calibri" pitchFamily="34" charset="0"/>
              <a:ea typeface="Calibri" pitchFamily="34" charset="0"/>
            </a:endParaRPr>
          </a:p>
          <a:p>
            <a:pPr indent="0" eaLnBrk="1" hangingPunct="1">
              <a:spcBef>
                <a:spcPts val="500"/>
              </a:spcBef>
            </a:pPr>
            <a:r>
              <a:rPr lang="ru-RU" sz="2000" b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 познавательную активность, любознательность, эмоциональную заинтересованность;</a:t>
            </a:r>
            <a:endParaRPr lang="ru-RU" sz="2000" b="1" smtClean="0">
              <a:solidFill>
                <a:schemeClr val="accent2"/>
              </a:solidFill>
              <a:latin typeface="Calibri" pitchFamily="34" charset="0"/>
              <a:ea typeface="Calibri" pitchFamily="34" charset="0"/>
            </a:endParaRPr>
          </a:p>
          <a:p>
            <a:pPr indent="0" eaLnBrk="1" hangingPunct="1">
              <a:spcBef>
                <a:spcPts val="500"/>
              </a:spcBef>
            </a:pPr>
            <a:r>
              <a:rPr lang="ru-RU" sz="2000" b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воображение, творческие способности, мелкую моторику рук;</a:t>
            </a:r>
            <a:endParaRPr lang="ru-RU" sz="2000" b="1" smtClean="0">
              <a:solidFill>
                <a:schemeClr val="accent2"/>
              </a:solidFill>
              <a:latin typeface="Calibri" pitchFamily="34" charset="0"/>
              <a:ea typeface="Calibri" pitchFamily="34" charset="0"/>
            </a:endParaRPr>
          </a:p>
          <a:p>
            <a:pPr indent="0" eaLnBrk="1" hangingPunct="1">
              <a:spcBef>
                <a:spcPts val="1125"/>
              </a:spcBef>
              <a:spcAft>
                <a:spcPts val="1125"/>
              </a:spcAft>
            </a:pPr>
            <a:r>
              <a:rPr lang="ru-RU" sz="2000" b="1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чувство взаимопомощи, инициативу, самостоятельность, терпение, умение доводить начатое дело до конца, аккуратность, бережное отношение к результатам труда.</a:t>
            </a:r>
            <a:endParaRPr lang="ru-RU" sz="2000" b="1" smtClean="0">
              <a:solidFill>
                <a:schemeClr val="accent2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Изучение литературы по фольгопластике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Составление программы и перспективного плана по кружковой работе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Проведение консультаций и семинар-практикумов с коллегами и родителями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Проведение мастер-классов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ttachments_ekaterinadolgopolova@yandex.ru_2023-03-16_15-34-11\IMG-20230316-WA0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" t="22038" r="-1875" b="29076"/>
          <a:stretch/>
        </p:blipFill>
        <p:spPr bwMode="auto">
          <a:xfrm>
            <a:off x="4419600" y="3429000"/>
            <a:ext cx="43434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81000"/>
            <a:ext cx="3429000" cy="3124199"/>
          </a:xfrm>
        </p:spPr>
      </p:pic>
      <p:pic>
        <p:nvPicPr>
          <p:cNvPr id="1026" name="Picture 2" descr="C:\Users\Админ\Desktop\IMG-20250128-WA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3429000" cy="2819400"/>
          </a:xfrm>
          <a:prstGeom prst="rect">
            <a:avLst/>
          </a:prstGeom>
          <a:noFill/>
        </p:spPr>
      </p:pic>
      <p:pic>
        <p:nvPicPr>
          <p:cNvPr id="1027" name="Picture 3" descr="C:\Users\Админ\Desktop\IMG-20250128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1000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Users\user\Desktop\фото для симфонии\IMG-20230316-WA0075.jpg"/>
          <p:cNvPicPr>
            <a:picLocks noChangeAspect="1" noChangeArrowheads="1"/>
          </p:cNvPicPr>
          <p:nvPr/>
        </p:nvPicPr>
        <p:blipFill>
          <a:blip r:embed="rId2"/>
          <a:srcRect t="22435"/>
          <a:stretch>
            <a:fillRect/>
          </a:stretch>
        </p:blipFill>
        <p:spPr bwMode="auto">
          <a:xfrm>
            <a:off x="6172200" y="34290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16313"/>
            <a:ext cx="243840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дмин\Desktop\IMG-20250118-WA004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857500" cy="3124200"/>
          </a:xfrm>
          <a:prstGeom prst="rect">
            <a:avLst/>
          </a:prstGeom>
          <a:noFill/>
        </p:spPr>
      </p:pic>
      <p:pic>
        <p:nvPicPr>
          <p:cNvPr id="5" name="Рисунок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048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esktop\IMG-20250117-WA00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505200"/>
            <a:ext cx="221932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20250129_104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4300" y="495301"/>
            <a:ext cx="3505199" cy="2819400"/>
          </a:xfrm>
          <a:prstGeom prst="rect">
            <a:avLst/>
          </a:prstGeom>
          <a:noFill/>
        </p:spPr>
      </p:pic>
      <p:pic>
        <p:nvPicPr>
          <p:cNvPr id="7" name="Picture 3" descr="C:\Users\user\Desktop\фото для симфонии\IMG-20230321-WA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86200"/>
            <a:ext cx="3763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esktop\20250129_143407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33400"/>
            <a:ext cx="3962400" cy="2971801"/>
          </a:xfrm>
          <a:prstGeom prst="rect">
            <a:avLst/>
          </a:prstGeom>
          <a:noFill/>
        </p:spPr>
      </p:pic>
      <p:pic>
        <p:nvPicPr>
          <p:cNvPr id="9" name="Picture 6" descr="C:\Users\Админ\Desktop\Screenshot_20250127_211905_Phot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литра">
  <a:themeElements>
    <a:clrScheme name="1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208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Палитра</vt:lpstr>
      <vt:lpstr>1_Палитра</vt:lpstr>
      <vt:lpstr>Слайд 1</vt:lpstr>
      <vt:lpstr>Слайд 2</vt:lpstr>
      <vt:lpstr>Слайд 3</vt:lpstr>
      <vt:lpstr>Цель: Способствовать развитию творческих способностей детей в процессе художественного конструирования с нетрадиционным материалом – фольгой</vt:lpstr>
      <vt:lpstr>Задачи</vt:lpstr>
      <vt:lpstr>Слайд 6</vt:lpstr>
      <vt:lpstr>Слайд 7</vt:lpstr>
      <vt:lpstr>Слайд 8</vt:lpstr>
      <vt:lpstr>Слайд 9</vt:lpstr>
      <vt:lpstr>Фольгопластика - это синтез разных видов изобразительной деятельности: аппликация, экспериментирование, конструирование из фольги. </vt:lpstr>
      <vt:lpstr>Слайд 11</vt:lpstr>
      <vt:lpstr>Фольга для декора. </vt:lpstr>
      <vt:lpstr>Приемы работы с фольгой</vt:lpstr>
      <vt:lpstr>Плетение из фольги – увлекательный вид рукоделия</vt:lpstr>
      <vt:lpstr>Для работы нам потребуется</vt:lpstr>
      <vt:lpstr>ШАГ 1</vt:lpstr>
      <vt:lpstr>ШАГ 2</vt:lpstr>
      <vt:lpstr>Шаг 3 - Лепестки.</vt:lpstr>
      <vt:lpstr>Шаг 4 - Лепестки</vt:lpstr>
      <vt:lpstr>Шаг 5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Пользователь Windows</cp:lastModifiedBy>
  <cp:revision>85</cp:revision>
  <dcterms:created xsi:type="dcterms:W3CDTF">2014-02-28T12:34:43Z</dcterms:created>
  <dcterms:modified xsi:type="dcterms:W3CDTF">2025-01-29T18:01:08Z</dcterms:modified>
</cp:coreProperties>
</file>